
<file path=[Content_Types].xml><?xml version="1.0" encoding="utf-8"?>
<Types xmlns="http://schemas.openxmlformats.org/package/2006/content-types">
  <Default Extension="emf" ContentType="image/x-emf"/>
  <Default Extension="jpeg" ContentType="image/jpeg"/>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xml" ContentType="application/vnd.openxmlformats-officedocument.presentationml.notesSlide+xml"/>
  <Override PartName="/ppt/comments/comment1.xml" ContentType="application/vnd.openxmlformats-officedocument.presentationml.comment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7"/>
  </p:notesMasterIdLst>
  <p:sldIdLst>
    <p:sldId id="256" r:id="rId2"/>
    <p:sldId id="258" r:id="rId3"/>
    <p:sldId id="262" r:id="rId4"/>
    <p:sldId id="257" r:id="rId5"/>
    <p:sldId id="263" r:id="rId6"/>
    <p:sldId id="259" r:id="rId7"/>
    <p:sldId id="264" r:id="rId8"/>
    <p:sldId id="265" r:id="rId9"/>
    <p:sldId id="266" r:id="rId10"/>
    <p:sldId id="260" r:id="rId11"/>
    <p:sldId id="267" r:id="rId12"/>
    <p:sldId id="269" r:id="rId13"/>
    <p:sldId id="268" r:id="rId14"/>
    <p:sldId id="261" r:id="rId15"/>
    <p:sldId id="270"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im Carroll" initials="TC" lastIdx="1" clrIdx="0">
    <p:extLst>
      <p:ext uri="{19B8F6BF-5375-455C-9EA6-DF929625EA0E}">
        <p15:presenceInfo xmlns:p15="http://schemas.microsoft.com/office/powerpoint/2012/main" userId="Tim Carroll"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D6009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4" d="100"/>
          <a:sy n="74" d="100"/>
        </p:scale>
        <p:origin x="576"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commentAuthors" Target="commentAuthors.xml"/><Relationship Id="rId3" Type="http://schemas.openxmlformats.org/officeDocument/2006/relationships/slide" Target="slides/slide2.xml"/><Relationship Id="rId21"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bleStyles" Target="tableStyles.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1.xml"/><Relationship Id="rId1" Type="http://schemas.microsoft.com/office/2011/relationships/chartStyle" Target="style1.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layout/>
      <c:overlay val="0"/>
      <c:spPr>
        <a:noFill/>
        <a:ln>
          <a:noFill/>
        </a:ln>
        <a:effectLst/>
      </c:spPr>
      <c:txPr>
        <a:bodyPr rot="0" spcFirstLastPara="1" vertOverflow="ellipsis" vert="horz" wrap="square" anchor="ctr" anchorCtr="1"/>
        <a:lstStyle/>
        <a:p>
          <a:pPr>
            <a:defRPr sz="2128" b="1" i="0" u="none" strike="noStrike" kern="1200" spc="100" baseline="0">
              <a:solidFill>
                <a:schemeClr val="lt1">
                  <a:lumMod val="95000"/>
                </a:schemeClr>
              </a:solidFill>
              <a:effectLst>
                <a:outerShdw blurRad="50800" dist="38100" dir="5400000" algn="t" rotWithShape="0">
                  <a:prstClr val="black">
                    <a:alpha val="40000"/>
                  </a:prstClr>
                </a:outerShdw>
              </a:effectLst>
              <a:latin typeface="+mn-lt"/>
              <a:ea typeface="+mn-ea"/>
              <a:cs typeface="+mn-cs"/>
            </a:defRPr>
          </a:pPr>
          <a:endParaRPr lang="en-US"/>
        </a:p>
      </c:txPr>
    </c:title>
    <c:autoTitleDeleted val="0"/>
    <c:plotArea>
      <c:layout/>
      <c:barChart>
        <c:barDir val="col"/>
        <c:grouping val="clustered"/>
        <c:varyColors val="0"/>
        <c:ser>
          <c:idx val="0"/>
          <c:order val="0"/>
          <c:tx>
            <c:strRef>
              <c:f>Sheet1!$B$1</c:f>
              <c:strCache>
                <c:ptCount val="1"/>
                <c:pt idx="0">
                  <c:v>Series 1</c:v>
                </c:pt>
              </c:strCache>
            </c:strRef>
          </c:tx>
          <c:spPr>
            <a:gradFill rotWithShape="1">
              <a:gsLst>
                <a:gs pos="0">
                  <a:schemeClr val="accent1">
                    <a:satMod val="103000"/>
                    <a:lumMod val="102000"/>
                    <a:tint val="94000"/>
                  </a:schemeClr>
                </a:gs>
                <a:gs pos="50000">
                  <a:schemeClr val="accent1">
                    <a:satMod val="110000"/>
                    <a:lumMod val="100000"/>
                    <a:shade val="100000"/>
                  </a:schemeClr>
                </a:gs>
                <a:gs pos="100000">
                  <a:schemeClr val="accent1">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ser>
        <c:ser>
          <c:idx val="1"/>
          <c:order val="1"/>
          <c:tx>
            <c:strRef>
              <c:f>Sheet1!$C$1</c:f>
              <c:strCache>
                <c:ptCount val="1"/>
                <c:pt idx="0">
                  <c:v>Series 2</c:v>
                </c:pt>
              </c:strCache>
            </c:strRef>
          </c:tx>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ser>
        <c:ser>
          <c:idx val="2"/>
          <c:order val="2"/>
          <c:tx>
            <c:strRef>
              <c:f>Sheet1!$D$1</c:f>
              <c:strCache>
                <c:ptCount val="1"/>
                <c:pt idx="0">
                  <c:v>Series 3</c:v>
                </c:pt>
              </c:strCache>
            </c:strRef>
          </c:tx>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a:noFill/>
            </a:ln>
            <a:effectLst>
              <a:outerShdw blurRad="57150" dist="19050" dir="5400000" algn="ctr" rotWithShape="0">
                <a:srgbClr val="000000">
                  <a:alpha val="63000"/>
                </a:srgbClr>
              </a:outerShdw>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ser>
        <c:dLbls>
          <c:showLegendKey val="0"/>
          <c:showVal val="0"/>
          <c:showCatName val="0"/>
          <c:showSerName val="0"/>
          <c:showPercent val="0"/>
          <c:showBubbleSize val="0"/>
        </c:dLbls>
        <c:gapWidth val="100"/>
        <c:overlap val="-24"/>
        <c:axId val="305173824"/>
        <c:axId val="305174608"/>
      </c:barChart>
      <c:catAx>
        <c:axId val="305173824"/>
        <c:scaling>
          <c:orientation val="minMax"/>
        </c:scaling>
        <c:delete val="0"/>
        <c:axPos val="b"/>
        <c:numFmt formatCode="General" sourceLinked="1"/>
        <c:majorTickMark val="none"/>
        <c:minorTickMark val="none"/>
        <c:tickLblPos val="nextTo"/>
        <c:spPr>
          <a:noFill/>
          <a:ln w="12700" cap="flat" cmpd="sng" algn="ctr">
            <a:solidFill>
              <a:schemeClr val="lt1">
                <a:lumMod val="95000"/>
                <a:alpha val="54000"/>
              </a:schemeClr>
            </a:solidFill>
            <a:round/>
          </a:ln>
          <a:effectLst/>
        </c:spPr>
        <c:txPr>
          <a:bodyPr rot="-6000000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en-US"/>
          </a:p>
        </c:txPr>
        <c:crossAx val="305174608"/>
        <c:crosses val="autoZero"/>
        <c:auto val="1"/>
        <c:lblAlgn val="ctr"/>
        <c:lblOffset val="100"/>
        <c:noMultiLvlLbl val="0"/>
      </c:catAx>
      <c:valAx>
        <c:axId val="305174608"/>
        <c:scaling>
          <c:orientation val="minMax"/>
        </c:scaling>
        <c:delete val="0"/>
        <c:axPos val="l"/>
        <c:majorGridlines>
          <c:spPr>
            <a:ln w="9525" cap="flat" cmpd="sng" algn="ctr">
              <a:solidFill>
                <a:schemeClr val="lt1">
                  <a:lumMod val="95000"/>
                  <a:alpha val="10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en-US"/>
          </a:p>
        </c:txPr>
        <c:crossAx val="305173824"/>
        <c:crosses val="autoZero"/>
        <c:crossBetween val="between"/>
      </c:valAx>
      <c:spPr>
        <a:noFill/>
        <a:ln>
          <a:noFill/>
        </a:ln>
        <a:effectLst/>
      </c:spPr>
    </c:plotArea>
    <c:legend>
      <c:legendPos val="b"/>
      <c:layout/>
      <c:overlay val="0"/>
      <c:spPr>
        <a:noFill/>
        <a:ln>
          <a:noFill/>
        </a:ln>
        <a:effectLst/>
      </c:spPr>
      <c:txPr>
        <a:bodyPr rot="0" spcFirstLastPara="1" vertOverflow="ellipsis" vert="horz" wrap="square" anchor="ctr" anchorCtr="1"/>
        <a:lstStyle/>
        <a:p>
          <a:pPr>
            <a:defRPr sz="1197" b="0" i="0" u="none" strike="noStrike" kern="1200" baseline="0">
              <a:solidFill>
                <a:schemeClr val="lt1">
                  <a:lumMod val="85000"/>
                </a:schemeClr>
              </a:solidFill>
              <a:latin typeface="+mn-lt"/>
              <a:ea typeface="+mn-ea"/>
              <a:cs typeface="+mn-cs"/>
            </a:defRPr>
          </a:pPr>
          <a:endParaRPr lang="en-US"/>
        </a:p>
      </c:txPr>
    </c:legend>
    <c:plotVisOnly val="1"/>
    <c:dispBlanksAs val="gap"/>
    <c:showDLblsOverMax val="0"/>
  </c:chart>
  <c: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9">
  <cs:axisTitle>
    <cs:lnRef idx="0"/>
    <cs:fillRef idx="0"/>
    <cs:effectRef idx="0"/>
    <cs:fontRef idx="minor">
      <a:schemeClr val="lt1">
        <a:lumMod val="85000"/>
      </a:schemeClr>
    </cs:fontRef>
    <cs:defRPr sz="1197" b="1" kern="1200" cap="all"/>
  </cs:axisTitle>
  <cs:category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1197" kern="1200"/>
  </cs:categoryAxis>
  <cs:chartArea>
    <cs:lnRef idx="0"/>
    <cs:fillRef idx="0"/>
    <cs:effectRef idx="0"/>
    <cs:fontRef idx="minor">
      <a:schemeClr val="dk1"/>
    </cs:fontRef>
    <cs:spPr>
      <a:gradFill flip="none" rotWithShape="1">
        <a:gsLst>
          <a:gs pos="0">
            <a:schemeClr val="dk1">
              <a:lumMod val="65000"/>
              <a:lumOff val="35000"/>
            </a:schemeClr>
          </a:gs>
          <a:gs pos="100000">
            <a:schemeClr val="dk1">
              <a:lumMod val="85000"/>
              <a:lumOff val="15000"/>
            </a:schemeClr>
          </a:gs>
        </a:gsLst>
        <a:path path="circle">
          <a:fillToRect l="50000" t="50000" r="50000" b="50000"/>
        </a:path>
        <a:tileRect/>
      </a:gradFill>
    </cs:spPr>
    <cs:defRPr sz="1330" kern="1200"/>
  </cs:chartArea>
  <cs:dataLabel>
    <cs:lnRef idx="0"/>
    <cs:fillRef idx="0"/>
    <cs:effectRef idx="0"/>
    <cs:fontRef idx="minor">
      <a:schemeClr val="lt1">
        <a:lumMod val="85000"/>
      </a:schemeClr>
    </cs:fontRef>
    <cs:defRPr sz="1197" kern="1200"/>
  </cs:dataLabel>
  <cs:dataLabelCallout>
    <cs:lnRef idx="0"/>
    <cs:fillRef idx="0"/>
    <cs:effectRef idx="0"/>
    <cs:fontRef idx="minor">
      <a:schemeClr val="dk1">
        <a:lumMod val="65000"/>
        <a:lumOff val="35000"/>
      </a:schemeClr>
    </cs:fontRef>
    <cs:spPr>
      <a:solidFill>
        <a:schemeClr val="lt1"/>
      </a:solidFill>
    </cs:spPr>
    <cs:defRPr sz="1197"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lt1"/>
    </cs:fontRef>
  </cs:dataPoint>
  <cs:dataPoint3D>
    <cs:lnRef idx="0"/>
    <cs:fillRef idx="3">
      <cs:styleClr val="auto"/>
    </cs:fillRef>
    <cs:effectRef idx="3"/>
    <cs:fontRef idx="minor">
      <a:schemeClr val="lt1"/>
    </cs:fontRef>
  </cs:dataPoint3D>
  <cs:dataPointLine>
    <cs:lnRef idx="0">
      <cs:styleClr val="auto"/>
    </cs:lnRef>
    <cs:fillRef idx="3"/>
    <cs:effectRef idx="3"/>
    <cs:fontRef idx="minor">
      <a:schemeClr val="lt1"/>
    </cs:fontRef>
    <cs:spPr>
      <a:ln w="34925" cap="rnd">
        <a:solidFill>
          <a:schemeClr val="phClr"/>
        </a:solidFill>
        <a:round/>
      </a:ln>
    </cs:spPr>
  </cs:dataPointLine>
  <cs:dataPointMarker>
    <cs:lnRef idx="0">
      <cs:styleClr val="auto"/>
    </cs:lnRef>
    <cs:fillRef idx="3">
      <cs:styleClr val="auto"/>
    </cs:fillRef>
    <cs:effectRef idx="3"/>
    <cs:fontRef idx="minor">
      <a:schemeClr val="lt1"/>
    </cs:fontRef>
    <cs:spPr>
      <a:ln w="9525">
        <a:solidFill>
          <a:schemeClr val="phClr"/>
        </a:solidFill>
        <a:round/>
      </a:ln>
    </cs:spPr>
  </cs:dataPointMarker>
  <cs:dataPointMarkerLayout symbol="circle" size="6"/>
  <cs:dataPointWireframe>
    <cs:lnRef idx="0">
      <cs:styleClr val="auto"/>
    </cs:lnRef>
    <cs:fillRef idx="3"/>
    <cs:effectRef idx="3"/>
    <cs:fontRef idx="minor">
      <a:schemeClr val="lt1"/>
    </cs:fontRef>
    <cs:spPr>
      <a:ln w="9525" cap="rnd">
        <a:solidFill>
          <a:schemeClr val="phClr"/>
        </a:solidFill>
        <a:round/>
      </a:ln>
    </cs:spPr>
  </cs:dataPointWireframe>
  <cs:dataTable>
    <cs:lnRef idx="0"/>
    <cs:fillRef idx="0"/>
    <cs:effectRef idx="0"/>
    <cs:fontRef idx="minor">
      <a:schemeClr val="lt1">
        <a:lumMod val="85000"/>
      </a:schemeClr>
    </cs:fontRef>
    <cs:spPr>
      <a:ln w="9525">
        <a:solidFill>
          <a:schemeClr val="lt1">
            <a:lumMod val="95000"/>
            <a:alpha val="54000"/>
          </a:schemeClr>
        </a:solidFill>
      </a:ln>
    </cs:spPr>
    <cs:defRPr sz="1197" kern="1200"/>
  </cs:dataTable>
  <cs:downBar>
    <cs:lnRef idx="0"/>
    <cs:fillRef idx="0"/>
    <cs:effectRef idx="0"/>
    <cs:fontRef idx="minor">
      <a:schemeClr val="lt1"/>
    </cs:fontRef>
    <cs:spPr>
      <a:solidFill>
        <a:schemeClr val="dk1">
          <a:lumMod val="75000"/>
          <a:lumOff val="25000"/>
        </a:schemeClr>
      </a:solidFill>
      <a:ln w="9525">
        <a:solidFill>
          <a:schemeClr val="lt1">
            <a:lumMod val="95000"/>
            <a:alpha val="54000"/>
          </a:schemeClr>
        </a:solidFill>
      </a:ln>
    </cs:spPr>
  </cs:downBar>
  <cs:dropLine>
    <cs:lnRef idx="0"/>
    <cs:fillRef idx="0"/>
    <cs:effectRef idx="0"/>
    <cs:fontRef idx="minor">
      <a:schemeClr val="lt1"/>
    </cs:fontRef>
    <cs:spPr>
      <a:ln w="9525">
        <a:solidFill>
          <a:schemeClr val="lt1">
            <a:lumMod val="95000"/>
            <a:alpha val="54000"/>
          </a:schemeClr>
        </a:solidFill>
        <a:prstDash val="dash"/>
      </a:ln>
    </cs:spPr>
  </cs:dropLine>
  <cs:errorBar>
    <cs:lnRef idx="0"/>
    <cs:fillRef idx="0"/>
    <cs:effectRef idx="0"/>
    <cs:fontRef idx="minor">
      <a:schemeClr val="lt1"/>
    </cs:fontRef>
    <cs:spPr>
      <a:ln w="9525" cap="flat" cmpd="sng" algn="ctr">
        <a:solidFill>
          <a:schemeClr val="lt1">
            <a:lumMod val="95000"/>
          </a:schemeClr>
        </a:solidFill>
        <a:round/>
      </a:ln>
    </cs:spPr>
  </cs:errorBar>
  <cs:floor>
    <cs:lnRef idx="0"/>
    <cs:fillRef idx="0"/>
    <cs:effectRef idx="0"/>
    <cs:fontRef idx="minor">
      <a:schemeClr val="lt1"/>
    </cs:fontRef>
  </cs:floor>
  <cs:gridlineMajor>
    <cs:lnRef idx="0"/>
    <cs:fillRef idx="0"/>
    <cs:effectRef idx="0"/>
    <cs:fontRef idx="minor">
      <a:schemeClr val="lt1"/>
    </cs:fontRef>
    <cs:spPr>
      <a:ln w="9525" cap="flat" cmpd="sng" algn="ctr">
        <a:solidFill>
          <a:schemeClr val="lt1">
            <a:lumMod val="95000"/>
            <a:alpha val="10000"/>
          </a:schemeClr>
        </a:solidFill>
        <a:round/>
      </a:ln>
    </cs:spPr>
  </cs:gridlineMajor>
  <cs:gridlineMinor>
    <cs:lnRef idx="0"/>
    <cs:fillRef idx="0"/>
    <cs:effectRef idx="0"/>
    <cs:fontRef idx="minor">
      <a:schemeClr val="lt1"/>
    </cs:fontRef>
    <cs:spPr>
      <a:ln>
        <a:solidFill>
          <a:schemeClr val="lt1">
            <a:lumMod val="95000"/>
            <a:alpha val="5000"/>
          </a:schemeClr>
        </a:solidFill>
      </a:ln>
    </cs:spPr>
  </cs:gridlineMinor>
  <cs:hiLoLine>
    <cs:lnRef idx="0"/>
    <cs:fillRef idx="0"/>
    <cs:effectRef idx="0"/>
    <cs:fontRef idx="minor">
      <a:schemeClr val="lt1"/>
    </cs:fontRef>
    <cs:spPr>
      <a:ln w="9525">
        <a:solidFill>
          <a:schemeClr val="lt1">
            <a:lumMod val="95000"/>
            <a:alpha val="54000"/>
          </a:schemeClr>
        </a:solidFill>
        <a:prstDash val="dash"/>
      </a:ln>
    </cs:spPr>
  </cs:hiLoLine>
  <cs:leaderLine>
    <cs:lnRef idx="0"/>
    <cs:fillRef idx="0"/>
    <cs:effectRef idx="0"/>
    <cs:fontRef idx="minor">
      <a:schemeClr val="lt1"/>
    </cs:fontRef>
    <cs:spPr>
      <a:ln w="9525">
        <a:solidFill>
          <a:schemeClr val="lt1">
            <a:lumMod val="95000"/>
            <a:alpha val="54000"/>
          </a:schemeClr>
        </a:solidFill>
      </a:ln>
    </cs:spPr>
  </cs:leaderLine>
  <cs:legend>
    <cs:lnRef idx="0"/>
    <cs:fillRef idx="0"/>
    <cs:effectRef idx="0"/>
    <cs:fontRef idx="minor">
      <a:schemeClr val="lt1">
        <a:lumMod val="85000"/>
      </a:schemeClr>
    </cs:fontRef>
    <cs:defRPr sz="1197"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lt1">
        <a:lumMod val="85000"/>
      </a:schemeClr>
    </cs:fontRef>
    <cs:spPr>
      <a:ln w="12700" cap="flat" cmpd="sng" algn="ctr">
        <a:solidFill>
          <a:schemeClr val="lt1">
            <a:lumMod val="95000"/>
            <a:alpha val="54000"/>
          </a:schemeClr>
        </a:solidFill>
        <a:round/>
      </a:ln>
    </cs:spPr>
    <cs:defRPr sz="1197" kern="1200"/>
  </cs:seriesAxis>
  <cs:seriesLine>
    <cs:lnRef idx="0"/>
    <cs:fillRef idx="0"/>
    <cs:effectRef idx="0"/>
    <cs:fontRef idx="minor">
      <a:schemeClr val="lt1"/>
    </cs:fontRef>
    <cs:spPr>
      <a:ln w="9525" cap="flat" cmpd="sng" algn="ctr">
        <a:solidFill>
          <a:schemeClr val="lt1">
            <a:lumMod val="95000"/>
            <a:alpha val="54000"/>
          </a:schemeClr>
        </a:solidFill>
        <a:round/>
      </a:ln>
    </cs:spPr>
  </cs:seriesLine>
  <cs:title>
    <cs:lnRef idx="0"/>
    <cs:fillRef idx="0"/>
    <cs:effectRef idx="0"/>
    <cs:fontRef idx="minor">
      <a:schemeClr val="lt1">
        <a:lumMod val="95000"/>
      </a:schemeClr>
    </cs:fontRef>
    <cs:defRPr sz="2128" b="1" kern="1200" spc="100" baseline="0">
      <a:effectLst>
        <a:outerShdw blurRad="50800" dist="38100" dir="5400000" algn="t" rotWithShape="0">
          <a:prstClr val="black">
            <a:alpha val="40000"/>
          </a:prstClr>
        </a:outerShdw>
      </a:effectLst>
    </cs:defRPr>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lt1">
        <a:lumMod val="85000"/>
      </a:schemeClr>
    </cs:fontRef>
    <cs:defRPr sz="1197" kern="1200"/>
  </cs:trendlineLabel>
  <cs:upBar>
    <cs:lnRef idx="0"/>
    <cs:fillRef idx="0"/>
    <cs:effectRef idx="0"/>
    <cs:fontRef idx="minor">
      <a:schemeClr val="lt1"/>
    </cs:fontRef>
    <cs:spPr>
      <a:solidFill>
        <a:schemeClr val="lt1"/>
      </a:solidFill>
      <a:ln w="9525">
        <a:solidFill>
          <a:schemeClr val="lt1">
            <a:lumMod val="95000"/>
            <a:alpha val="54000"/>
          </a:schemeClr>
        </a:solidFill>
      </a:ln>
    </cs:spPr>
  </cs:upBar>
  <cs:valueAxis>
    <cs:lnRef idx="0"/>
    <cs:fillRef idx="0"/>
    <cs:effectRef idx="0"/>
    <cs:fontRef idx="minor">
      <a:schemeClr val="lt1">
        <a:lumMod val="85000"/>
      </a:schemeClr>
    </cs:fontRef>
    <cs:defRPr sz="1197" kern="1200"/>
  </cs:valueAxis>
  <cs:wall>
    <cs:lnRef idx="0"/>
    <cs:fillRef idx="0"/>
    <cs:effectRef idx="0"/>
    <cs:fontRef idx="minor">
      <a:schemeClr val="lt1"/>
    </cs:fontRef>
  </cs:wall>
</cs:chartStyle>
</file>

<file path=ppt/comments/comment1.xml><?xml version="1.0" encoding="utf-8"?>
<p:cmLst xmlns:a="http://schemas.openxmlformats.org/drawingml/2006/main" xmlns:r="http://schemas.openxmlformats.org/officeDocument/2006/relationships" xmlns:p="http://schemas.openxmlformats.org/presentationml/2006/main">
  <p:cm authorId="1" dt="2014-07-12T20:04:42.963" idx="1">
    <p:pos x="4192" y="203"/>
    <p:text>where have all the pictures gone</p:text>
    <p:extLst>
      <p:ext uri="{C676402C-5697-4E1C-873F-D02D1690AC5C}">
        <p15:threadingInfo xmlns:p15="http://schemas.microsoft.com/office/powerpoint/2012/main" timeZoneBias="-600"/>
      </p:ext>
    </p:extLs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2E516384-2315-45F5-A12E-B4D29C2E7762}" type="datetimeFigureOut">
              <a:rPr lang="en-AU" smtClean="0"/>
              <a:t>18/07/2014</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5C537B8-E69F-405C-AD07-717D408F02A5}" type="slidenum">
              <a:rPr lang="en-AU" smtClean="0"/>
              <a:t>‹#›</a:t>
            </a:fld>
            <a:endParaRPr lang="en-AU"/>
          </a:p>
        </p:txBody>
      </p:sp>
    </p:spTree>
    <p:extLst>
      <p:ext uri="{BB962C8B-B14F-4D97-AF65-F5344CB8AC3E}">
        <p14:creationId xmlns:p14="http://schemas.microsoft.com/office/powerpoint/2010/main" val="157756361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E5C537B8-E69F-405C-AD07-717D408F02A5}" type="slidenum">
              <a:rPr lang="en-AU" smtClean="0"/>
              <a:t>10</a:t>
            </a:fld>
            <a:endParaRPr lang="en-AU"/>
          </a:p>
        </p:txBody>
      </p:sp>
    </p:spTree>
    <p:extLst>
      <p:ext uri="{BB962C8B-B14F-4D97-AF65-F5344CB8AC3E}">
        <p14:creationId xmlns:p14="http://schemas.microsoft.com/office/powerpoint/2010/main" val="216490012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AU"/>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35B0BF1A-3FC0-494E-A1B3-35278A7ED4F1}" type="datetimeFigureOut">
              <a:rPr lang="en-AU" smtClean="0"/>
              <a:t>18/07/2014</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E1D8AEAD-D9FD-4C55-9672-0D08174ED2F5}" type="slidenum">
              <a:rPr lang="en-AU" smtClean="0"/>
              <a:t>‹#›</a:t>
            </a:fld>
            <a:endParaRPr lang="en-AU"/>
          </a:p>
        </p:txBody>
      </p:sp>
    </p:spTree>
    <p:extLst>
      <p:ext uri="{BB962C8B-B14F-4D97-AF65-F5344CB8AC3E}">
        <p14:creationId xmlns:p14="http://schemas.microsoft.com/office/powerpoint/2010/main" val="322894646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35B0BF1A-3FC0-494E-A1B3-35278A7ED4F1}" type="datetimeFigureOut">
              <a:rPr lang="en-AU" smtClean="0"/>
              <a:t>18/07/2014</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E1D8AEAD-D9FD-4C55-9672-0D08174ED2F5}" type="slidenum">
              <a:rPr lang="en-AU" smtClean="0"/>
              <a:t>‹#›</a:t>
            </a:fld>
            <a:endParaRPr lang="en-AU"/>
          </a:p>
        </p:txBody>
      </p:sp>
    </p:spTree>
    <p:extLst>
      <p:ext uri="{BB962C8B-B14F-4D97-AF65-F5344CB8AC3E}">
        <p14:creationId xmlns:p14="http://schemas.microsoft.com/office/powerpoint/2010/main" val="151504514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35B0BF1A-3FC0-494E-A1B3-35278A7ED4F1}" type="datetimeFigureOut">
              <a:rPr lang="en-AU" smtClean="0"/>
              <a:t>18/07/2014</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E1D8AEAD-D9FD-4C55-9672-0D08174ED2F5}" type="slidenum">
              <a:rPr lang="en-AU" smtClean="0"/>
              <a:t>‹#›</a:t>
            </a:fld>
            <a:endParaRPr lang="en-AU"/>
          </a:p>
        </p:txBody>
      </p:sp>
    </p:spTree>
    <p:extLst>
      <p:ext uri="{BB962C8B-B14F-4D97-AF65-F5344CB8AC3E}">
        <p14:creationId xmlns:p14="http://schemas.microsoft.com/office/powerpoint/2010/main" val="40402500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35B0BF1A-3FC0-494E-A1B3-35278A7ED4F1}" type="datetimeFigureOut">
              <a:rPr lang="en-AU" smtClean="0"/>
              <a:t>18/07/2014</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E1D8AEAD-D9FD-4C55-9672-0D08174ED2F5}" type="slidenum">
              <a:rPr lang="en-AU" smtClean="0"/>
              <a:t>‹#›</a:t>
            </a:fld>
            <a:endParaRPr lang="en-AU"/>
          </a:p>
        </p:txBody>
      </p:sp>
    </p:spTree>
    <p:extLst>
      <p:ext uri="{BB962C8B-B14F-4D97-AF65-F5344CB8AC3E}">
        <p14:creationId xmlns:p14="http://schemas.microsoft.com/office/powerpoint/2010/main" val="28551610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AU"/>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35B0BF1A-3FC0-494E-A1B3-35278A7ED4F1}" type="datetimeFigureOut">
              <a:rPr lang="en-AU" smtClean="0"/>
              <a:t>18/07/2014</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E1D8AEAD-D9FD-4C55-9672-0D08174ED2F5}" type="slidenum">
              <a:rPr lang="en-AU" smtClean="0"/>
              <a:t>‹#›</a:t>
            </a:fld>
            <a:endParaRPr lang="en-AU"/>
          </a:p>
        </p:txBody>
      </p:sp>
    </p:spTree>
    <p:extLst>
      <p:ext uri="{BB962C8B-B14F-4D97-AF65-F5344CB8AC3E}">
        <p14:creationId xmlns:p14="http://schemas.microsoft.com/office/powerpoint/2010/main" val="327461206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35B0BF1A-3FC0-494E-A1B3-35278A7ED4F1}" type="datetimeFigureOut">
              <a:rPr lang="en-AU" smtClean="0"/>
              <a:t>18/07/2014</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E1D8AEAD-D9FD-4C55-9672-0D08174ED2F5}" type="slidenum">
              <a:rPr lang="en-AU" smtClean="0"/>
              <a:t>‹#›</a:t>
            </a:fld>
            <a:endParaRPr lang="en-AU"/>
          </a:p>
        </p:txBody>
      </p:sp>
    </p:spTree>
    <p:extLst>
      <p:ext uri="{BB962C8B-B14F-4D97-AF65-F5344CB8AC3E}">
        <p14:creationId xmlns:p14="http://schemas.microsoft.com/office/powerpoint/2010/main" val="64924328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AU"/>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p>
            <a:fld id="{35B0BF1A-3FC0-494E-A1B3-35278A7ED4F1}" type="datetimeFigureOut">
              <a:rPr lang="en-AU" smtClean="0"/>
              <a:t>18/07/2014</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E1D8AEAD-D9FD-4C55-9672-0D08174ED2F5}" type="slidenum">
              <a:rPr lang="en-AU" smtClean="0"/>
              <a:t>‹#›</a:t>
            </a:fld>
            <a:endParaRPr lang="en-AU"/>
          </a:p>
        </p:txBody>
      </p:sp>
    </p:spTree>
    <p:extLst>
      <p:ext uri="{BB962C8B-B14F-4D97-AF65-F5344CB8AC3E}">
        <p14:creationId xmlns:p14="http://schemas.microsoft.com/office/powerpoint/2010/main" val="288360320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p>
            <a:fld id="{35B0BF1A-3FC0-494E-A1B3-35278A7ED4F1}" type="datetimeFigureOut">
              <a:rPr lang="en-AU" smtClean="0"/>
              <a:t>18/07/2014</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E1D8AEAD-D9FD-4C55-9672-0D08174ED2F5}" type="slidenum">
              <a:rPr lang="en-AU" smtClean="0"/>
              <a:t>‹#›</a:t>
            </a:fld>
            <a:endParaRPr lang="en-AU"/>
          </a:p>
        </p:txBody>
      </p:sp>
    </p:spTree>
    <p:extLst>
      <p:ext uri="{BB962C8B-B14F-4D97-AF65-F5344CB8AC3E}">
        <p14:creationId xmlns:p14="http://schemas.microsoft.com/office/powerpoint/2010/main" val="61208857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5B0BF1A-3FC0-494E-A1B3-35278A7ED4F1}" type="datetimeFigureOut">
              <a:rPr lang="en-AU" smtClean="0"/>
              <a:t>18/07/2014</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E1D8AEAD-D9FD-4C55-9672-0D08174ED2F5}" type="slidenum">
              <a:rPr lang="en-AU" smtClean="0"/>
              <a:t>‹#›</a:t>
            </a:fld>
            <a:endParaRPr lang="en-AU"/>
          </a:p>
        </p:txBody>
      </p:sp>
    </p:spTree>
    <p:extLst>
      <p:ext uri="{BB962C8B-B14F-4D97-AF65-F5344CB8AC3E}">
        <p14:creationId xmlns:p14="http://schemas.microsoft.com/office/powerpoint/2010/main" val="373438548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AU"/>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5B0BF1A-3FC0-494E-A1B3-35278A7ED4F1}" type="datetimeFigureOut">
              <a:rPr lang="en-AU" smtClean="0"/>
              <a:t>18/07/2014</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E1D8AEAD-D9FD-4C55-9672-0D08174ED2F5}" type="slidenum">
              <a:rPr lang="en-AU" smtClean="0"/>
              <a:t>‹#›</a:t>
            </a:fld>
            <a:endParaRPr lang="en-AU"/>
          </a:p>
        </p:txBody>
      </p:sp>
    </p:spTree>
    <p:extLst>
      <p:ext uri="{BB962C8B-B14F-4D97-AF65-F5344CB8AC3E}">
        <p14:creationId xmlns:p14="http://schemas.microsoft.com/office/powerpoint/2010/main" val="11019992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AU"/>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35B0BF1A-3FC0-494E-A1B3-35278A7ED4F1}" type="datetimeFigureOut">
              <a:rPr lang="en-AU" smtClean="0"/>
              <a:t>18/07/2014</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E1D8AEAD-D9FD-4C55-9672-0D08174ED2F5}" type="slidenum">
              <a:rPr lang="en-AU" smtClean="0"/>
              <a:t>‹#›</a:t>
            </a:fld>
            <a:endParaRPr lang="en-AU"/>
          </a:p>
        </p:txBody>
      </p:sp>
    </p:spTree>
    <p:extLst>
      <p:ext uri="{BB962C8B-B14F-4D97-AF65-F5344CB8AC3E}">
        <p14:creationId xmlns:p14="http://schemas.microsoft.com/office/powerpoint/2010/main" val="4556096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lumMod val="5000"/>
                <a:lumOff val="95000"/>
              </a:schemeClr>
            </a:gs>
            <a:gs pos="74000">
              <a:schemeClr val="accent1">
                <a:lumMod val="45000"/>
                <a:lumOff val="55000"/>
              </a:schemeClr>
            </a:gs>
            <a:gs pos="83000">
              <a:schemeClr val="accent1">
                <a:lumMod val="45000"/>
                <a:lumOff val="55000"/>
              </a:schemeClr>
            </a:gs>
            <a:gs pos="100000">
              <a:schemeClr val="accent1">
                <a:lumMod val="30000"/>
                <a:lumOff val="70000"/>
              </a:schemeClr>
            </a:gs>
          </a:gsLst>
          <a:lin ang="54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AU"/>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5B0BF1A-3FC0-494E-A1B3-35278A7ED4F1}" type="datetimeFigureOut">
              <a:rPr lang="en-AU" smtClean="0"/>
              <a:t>18/07/2014</a:t>
            </a:fld>
            <a:endParaRPr lang="en-AU"/>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1D8AEAD-D9FD-4C55-9672-0D08174ED2F5}" type="slidenum">
              <a:rPr lang="en-AU" smtClean="0"/>
              <a:t>‹#›</a:t>
            </a:fld>
            <a:endParaRPr lang="en-AU"/>
          </a:p>
        </p:txBody>
      </p:sp>
    </p:spTree>
    <p:extLst>
      <p:ext uri="{BB962C8B-B14F-4D97-AF65-F5344CB8AC3E}">
        <p14:creationId xmlns:p14="http://schemas.microsoft.com/office/powerpoint/2010/main" val="208101926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8.emf"/><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image" Target="../media/image10.emf"/><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7.emf"/><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solidFill>
            <a:schemeClr val="tx1"/>
          </a:solidFill>
        </p:spPr>
        <p:txBody>
          <a:bodyPr/>
          <a:lstStyle/>
          <a:p>
            <a:r>
              <a:rPr lang="en-AU" b="1" dirty="0" smtClean="0">
                <a:ln>
                  <a:solidFill>
                    <a:srgbClr val="FF0000"/>
                  </a:solidFill>
                </a:ln>
                <a:solidFill>
                  <a:srgbClr val="FF0000"/>
                </a:solidFill>
              </a:rPr>
              <a:t>DATA</a:t>
            </a:r>
            <a:endParaRPr lang="en-AU" b="1" dirty="0">
              <a:ln>
                <a:solidFill>
                  <a:srgbClr val="FF0000"/>
                </a:solidFill>
              </a:ln>
              <a:solidFill>
                <a:srgbClr val="FF0000"/>
              </a:solidFill>
            </a:endParaRPr>
          </a:p>
        </p:txBody>
      </p:sp>
      <p:sp>
        <p:nvSpPr>
          <p:cNvPr id="3" name="Subtitle 2"/>
          <p:cNvSpPr>
            <a:spLocks noGrp="1"/>
          </p:cNvSpPr>
          <p:nvPr>
            <p:ph type="subTitle" idx="1"/>
          </p:nvPr>
        </p:nvSpPr>
        <p:spPr/>
        <p:txBody>
          <a:bodyPr/>
          <a:lstStyle/>
          <a:p>
            <a:r>
              <a:rPr lang="en-AU" dirty="0" smtClean="0"/>
              <a:t>Is it what it is </a:t>
            </a:r>
            <a:endParaRPr lang="en-AU" dirty="0"/>
          </a:p>
        </p:txBody>
      </p:sp>
    </p:spTree>
    <p:extLst>
      <p:ext uri="{BB962C8B-B14F-4D97-AF65-F5344CB8AC3E}">
        <p14:creationId xmlns:p14="http://schemas.microsoft.com/office/powerpoint/2010/main" val="4136488441"/>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7424" y="1622738"/>
            <a:ext cx="11766997" cy="3648948"/>
          </a:xfrm>
          <a:prstGeom prst="rect">
            <a:avLst/>
          </a:prstGeom>
          <a:solidFill>
            <a:srgbClr val="FFFF00"/>
          </a:solidFill>
          <a:ln/>
        </p:spPr>
        <p:style>
          <a:lnRef idx="2">
            <a:schemeClr val="dk1"/>
          </a:lnRef>
          <a:fillRef idx="1">
            <a:schemeClr val="lt1"/>
          </a:fillRef>
          <a:effectRef idx="0">
            <a:schemeClr val="dk1"/>
          </a:effectRef>
          <a:fontRef idx="minor">
            <a:schemeClr val="dk1"/>
          </a:fontRef>
        </p:style>
        <p:txBody>
          <a:bodyPr wrap="square">
            <a:spAutoFit/>
          </a:bodyPr>
          <a:lstStyle/>
          <a:p>
            <a:pPr>
              <a:lnSpc>
                <a:spcPct val="107000"/>
              </a:lnSpc>
              <a:spcAft>
                <a:spcPts val="0"/>
              </a:spcAft>
            </a:pPr>
            <a:r>
              <a:rPr lang="en-AU" sz="5400" b="1" dirty="0" smtClean="0">
                <a:ln>
                  <a:solidFill>
                    <a:schemeClr val="tx1"/>
                  </a:solidFill>
                </a:ln>
                <a:solidFill>
                  <a:srgbClr val="FF0000"/>
                </a:solidFill>
                <a:effectLst/>
                <a:latin typeface="Palatino-Light"/>
                <a:ea typeface="MS Mincho" panose="02020609040205080304" pitchFamily="49" charset="-128"/>
                <a:cs typeface="Palatino-Light"/>
              </a:rPr>
              <a:t>Class intervals are used when the range of values recorded is too great for a meaningful ungrouped arrangement.</a:t>
            </a:r>
            <a:endParaRPr lang="en-AU" sz="5400" b="1" dirty="0">
              <a:ln>
                <a:solidFill>
                  <a:schemeClr val="tx1"/>
                </a:solidFill>
              </a:ln>
              <a:solidFill>
                <a:srgbClr val="FF0000"/>
              </a:solidFill>
              <a:effectLst/>
              <a:latin typeface="Calibri" panose="020F0502020204030204" pitchFamily="34" charset="0"/>
              <a:ea typeface="MS Mincho" panose="02020609040205080304" pitchFamily="49" charset="-128"/>
              <a:cs typeface="Times New Roman" panose="02020603050405020304" pitchFamily="18" charset="0"/>
            </a:endParaRPr>
          </a:p>
        </p:txBody>
      </p:sp>
    </p:spTree>
    <p:extLst>
      <p:ext uri="{BB962C8B-B14F-4D97-AF65-F5344CB8AC3E}">
        <p14:creationId xmlns:p14="http://schemas.microsoft.com/office/powerpoint/2010/main" val="402144656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437882" y="407608"/>
            <a:ext cx="11062953" cy="1354217"/>
          </a:xfrm>
          <a:prstGeom prst="rect">
            <a:avLst/>
          </a:prstGeom>
        </p:spPr>
        <p:txBody>
          <a:bodyPr wrap="square">
            <a:spAutoFit/>
          </a:bodyPr>
          <a:lstStyle/>
          <a:p>
            <a:r>
              <a:rPr lang="en-AU" sz="3200" dirty="0">
                <a:latin typeface="Palatino-Light"/>
              </a:rPr>
              <a:t>When dealing with continuous numerical data we often use </a:t>
            </a:r>
            <a:r>
              <a:rPr lang="en-AU" sz="3200" dirty="0" smtClean="0">
                <a:latin typeface="Palatino-Light"/>
              </a:rPr>
              <a:t>a </a:t>
            </a:r>
            <a:r>
              <a:rPr lang="en-AU" sz="3200" b="1" dirty="0" smtClean="0">
                <a:latin typeface="Palatino-Bold"/>
              </a:rPr>
              <a:t>frequency </a:t>
            </a:r>
            <a:r>
              <a:rPr lang="en-AU" sz="3200" b="1" dirty="0">
                <a:latin typeface="Palatino-Bold"/>
              </a:rPr>
              <a:t>histogram</a:t>
            </a:r>
          </a:p>
          <a:p>
            <a:r>
              <a:rPr lang="en-AU" dirty="0">
                <a:latin typeface="Palatino-Light"/>
              </a:rPr>
              <a:t>.</a:t>
            </a:r>
            <a:endParaRPr lang="en-AU" dirty="0"/>
          </a:p>
        </p:txBody>
      </p:sp>
      <p:pic>
        <p:nvPicPr>
          <p:cNvPr id="3" name="Picture 2"/>
          <p:cNvPicPr>
            <a:picLocks noChangeAspect="1"/>
          </p:cNvPicPr>
          <p:nvPr/>
        </p:nvPicPr>
        <p:blipFill>
          <a:blip r:embed="rId2"/>
          <a:stretch>
            <a:fillRect/>
          </a:stretch>
        </p:blipFill>
        <p:spPr>
          <a:xfrm>
            <a:off x="437882" y="1761825"/>
            <a:ext cx="4958366" cy="3780372"/>
          </a:xfrm>
          <a:prstGeom prst="rect">
            <a:avLst/>
          </a:prstGeom>
        </p:spPr>
      </p:pic>
      <p:pic>
        <p:nvPicPr>
          <p:cNvPr id="4" name="Picture 3"/>
          <p:cNvPicPr>
            <a:picLocks noChangeAspect="1"/>
          </p:cNvPicPr>
          <p:nvPr/>
        </p:nvPicPr>
        <p:blipFill>
          <a:blip r:embed="rId3"/>
          <a:stretch>
            <a:fillRect/>
          </a:stretch>
        </p:blipFill>
        <p:spPr>
          <a:xfrm>
            <a:off x="5841314" y="1762294"/>
            <a:ext cx="5659521" cy="3779903"/>
          </a:xfrm>
          <a:prstGeom prst="rect">
            <a:avLst/>
          </a:prstGeom>
        </p:spPr>
      </p:pic>
      <p:sp>
        <p:nvSpPr>
          <p:cNvPr id="5" name="TextBox 4"/>
          <p:cNvSpPr txBox="1"/>
          <p:nvPr/>
        </p:nvSpPr>
        <p:spPr>
          <a:xfrm>
            <a:off x="354914" y="5962919"/>
            <a:ext cx="10972800" cy="584775"/>
          </a:xfrm>
          <a:prstGeom prst="rect">
            <a:avLst/>
          </a:prstGeom>
          <a:solidFill>
            <a:srgbClr val="FFFF00"/>
          </a:solidFill>
        </p:spPr>
        <p:txBody>
          <a:bodyPr wrap="square" rtlCol="0">
            <a:spAutoFit/>
          </a:bodyPr>
          <a:lstStyle/>
          <a:p>
            <a:r>
              <a:rPr lang="en-AU" sz="3200" dirty="0"/>
              <a:t>A histogram is used to represent </a:t>
            </a:r>
            <a:r>
              <a:rPr lang="en-AU" sz="3200" dirty="0" smtClean="0"/>
              <a:t>numerical (continuous</a:t>
            </a:r>
            <a:r>
              <a:rPr lang="en-AU" sz="3200" dirty="0"/>
              <a:t>) data.</a:t>
            </a:r>
          </a:p>
        </p:txBody>
      </p:sp>
    </p:spTree>
    <p:extLst>
      <p:ext uri="{BB962C8B-B14F-4D97-AF65-F5344CB8AC3E}">
        <p14:creationId xmlns:p14="http://schemas.microsoft.com/office/powerpoint/2010/main" val="685270531"/>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69701" y="2967335"/>
            <a:ext cx="8564451" cy="2308324"/>
          </a:xfrm>
          <a:prstGeom prst="rect">
            <a:avLst/>
          </a:prstGeom>
          <a:solidFill>
            <a:srgbClr val="D60093"/>
          </a:solidFill>
          <a:effectLst>
            <a:glow rad="228600">
              <a:schemeClr val="accent5">
                <a:satMod val="175000"/>
                <a:alpha val="40000"/>
              </a:schemeClr>
            </a:glow>
          </a:effectLst>
        </p:spPr>
        <p:txBody>
          <a:bodyPr wrap="square">
            <a:spAutoFit/>
          </a:bodyPr>
          <a:lstStyle/>
          <a:p>
            <a:r>
              <a:rPr lang="en-AU" sz="3600" dirty="0">
                <a:latin typeface="Palatino-Light"/>
              </a:rPr>
              <a:t>Continuous data can also </a:t>
            </a:r>
            <a:r>
              <a:rPr lang="en-AU" sz="3600" dirty="0" smtClean="0">
                <a:latin typeface="Palatino-Light"/>
              </a:rPr>
              <a:t>be represented </a:t>
            </a:r>
            <a:r>
              <a:rPr lang="en-AU" sz="3600" dirty="0">
                <a:latin typeface="Palatino-Light"/>
              </a:rPr>
              <a:t>in </a:t>
            </a:r>
            <a:r>
              <a:rPr lang="en-AU" sz="3600" dirty="0" smtClean="0">
                <a:latin typeface="Palatino-Light"/>
              </a:rPr>
              <a:t>a cumulative </a:t>
            </a:r>
            <a:r>
              <a:rPr lang="en-AU" sz="3600" dirty="0">
                <a:latin typeface="Palatino-Light"/>
              </a:rPr>
              <a:t>frequency curve which </a:t>
            </a:r>
            <a:r>
              <a:rPr lang="en-AU" sz="3600" dirty="0" smtClean="0">
                <a:latin typeface="Palatino-Light"/>
              </a:rPr>
              <a:t>can be used to indicate the number </a:t>
            </a:r>
            <a:r>
              <a:rPr lang="en-AU" sz="3600" dirty="0">
                <a:latin typeface="Palatino-Light"/>
              </a:rPr>
              <a:t>of data values less than a particular value.</a:t>
            </a:r>
            <a:endParaRPr lang="en-AU" sz="3600" dirty="0"/>
          </a:p>
        </p:txBody>
      </p:sp>
    </p:spTree>
    <p:extLst>
      <p:ext uri="{BB962C8B-B14F-4D97-AF65-F5344CB8AC3E}">
        <p14:creationId xmlns:p14="http://schemas.microsoft.com/office/powerpoint/2010/main" val="59814007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15910" y="546107"/>
            <a:ext cx="11681138" cy="1077218"/>
          </a:xfrm>
          <a:prstGeom prst="rect">
            <a:avLst/>
          </a:prstGeom>
        </p:spPr>
        <p:txBody>
          <a:bodyPr wrap="square">
            <a:spAutoFit/>
          </a:bodyPr>
          <a:lstStyle/>
          <a:p>
            <a:r>
              <a:rPr lang="en-AU" sz="3200" dirty="0">
                <a:latin typeface="Palatino-Light"/>
              </a:rPr>
              <a:t>When we have a continuous data set recorded in class intervals we can draw what is called </a:t>
            </a:r>
            <a:r>
              <a:rPr lang="en-AU" sz="3200" dirty="0" smtClean="0">
                <a:latin typeface="Palatino-Light"/>
              </a:rPr>
              <a:t>a </a:t>
            </a:r>
            <a:r>
              <a:rPr lang="en-AU" sz="3200" b="1" dirty="0" smtClean="0">
                <a:latin typeface="Palatino-Bold"/>
              </a:rPr>
              <a:t>cumulative </a:t>
            </a:r>
            <a:r>
              <a:rPr lang="en-AU" sz="3200" b="1" dirty="0">
                <a:latin typeface="Palatino-Bold"/>
              </a:rPr>
              <a:t>frequency diagram</a:t>
            </a:r>
            <a:r>
              <a:rPr lang="en-AU" sz="3200" dirty="0">
                <a:latin typeface="Palatino-Light"/>
              </a:rPr>
              <a:t>.</a:t>
            </a:r>
            <a:endParaRPr lang="en-AU" sz="3200" dirty="0"/>
          </a:p>
        </p:txBody>
      </p:sp>
      <p:pic>
        <p:nvPicPr>
          <p:cNvPr id="3" name="Picture 2"/>
          <p:cNvPicPr>
            <a:picLocks noChangeAspect="1"/>
          </p:cNvPicPr>
          <p:nvPr/>
        </p:nvPicPr>
        <p:blipFill>
          <a:blip r:embed="rId2"/>
          <a:stretch>
            <a:fillRect/>
          </a:stretch>
        </p:blipFill>
        <p:spPr>
          <a:xfrm>
            <a:off x="115910" y="2597320"/>
            <a:ext cx="5370490" cy="3545902"/>
          </a:xfrm>
          <a:prstGeom prst="rect">
            <a:avLst/>
          </a:prstGeom>
        </p:spPr>
      </p:pic>
      <p:pic>
        <p:nvPicPr>
          <p:cNvPr id="4" name="Picture 3"/>
          <p:cNvPicPr>
            <a:picLocks noChangeAspect="1"/>
          </p:cNvPicPr>
          <p:nvPr/>
        </p:nvPicPr>
        <p:blipFill>
          <a:blip r:embed="rId3"/>
          <a:stretch>
            <a:fillRect/>
          </a:stretch>
        </p:blipFill>
        <p:spPr>
          <a:xfrm>
            <a:off x="6259132" y="2597319"/>
            <a:ext cx="4739426" cy="3545903"/>
          </a:xfrm>
          <a:prstGeom prst="rect">
            <a:avLst/>
          </a:prstGeom>
        </p:spPr>
      </p:pic>
    </p:spTree>
    <p:extLst>
      <p:ext uri="{BB962C8B-B14F-4D97-AF65-F5344CB8AC3E}">
        <p14:creationId xmlns:p14="http://schemas.microsoft.com/office/powerpoint/2010/main" val="3732299612"/>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200150" y="660726"/>
            <a:ext cx="10455230" cy="2727029"/>
          </a:xfrm>
          <a:prstGeom prst="rect">
            <a:avLst/>
          </a:prstGeom>
        </p:spPr>
        <p:txBody>
          <a:bodyPr wrap="square">
            <a:spAutoFit/>
          </a:bodyPr>
          <a:lstStyle/>
          <a:p>
            <a:pPr>
              <a:lnSpc>
                <a:spcPct val="107000"/>
              </a:lnSpc>
              <a:spcAft>
                <a:spcPts val="0"/>
              </a:spcAft>
            </a:pPr>
            <a:r>
              <a:rPr lang="en-AU" sz="3200" dirty="0" smtClean="0">
                <a:effectLst/>
                <a:latin typeface="Palatino-Light"/>
                <a:ea typeface="MS Mincho" panose="02020609040205080304" pitchFamily="49" charset="-128"/>
                <a:cs typeface="Palatino-Light"/>
              </a:rPr>
              <a:t>Relative frequency and percentage frequency columns can be added to frequency tables. Relative frequency is found by dividing the frequency by the total frequency, and we multiply this value by 100 to obtain the percentage relative frequency.</a:t>
            </a:r>
            <a:endParaRPr lang="en-AU" sz="3200" dirty="0">
              <a:effectLst/>
              <a:latin typeface="Calibri" panose="020F0502020204030204" pitchFamily="34" charset="0"/>
              <a:ea typeface="MS Mincho" panose="02020609040205080304" pitchFamily="49" charset="-128"/>
              <a:cs typeface="Times New Roman" panose="02020603050405020304" pitchFamily="18" charset="0"/>
            </a:endParaRPr>
          </a:p>
        </p:txBody>
      </p:sp>
    </p:spTree>
    <p:extLst>
      <p:ext uri="{BB962C8B-B14F-4D97-AF65-F5344CB8AC3E}">
        <p14:creationId xmlns:p14="http://schemas.microsoft.com/office/powerpoint/2010/main" val="428986626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442432" y="772732"/>
            <a:ext cx="9156879" cy="5509200"/>
          </a:xfrm>
          <a:prstGeom prst="rect">
            <a:avLst/>
          </a:prstGeom>
        </p:spPr>
        <p:txBody>
          <a:bodyPr wrap="square">
            <a:spAutoFit/>
          </a:bodyPr>
          <a:lstStyle/>
          <a:p>
            <a:r>
              <a:rPr lang="en-AU" sz="3200" dirty="0">
                <a:latin typeface="Palatino-Light"/>
              </a:rPr>
              <a:t>Which of the following statements is incorrect:</a:t>
            </a:r>
          </a:p>
          <a:p>
            <a:r>
              <a:rPr lang="en-AU" sz="3200" b="1" dirty="0">
                <a:latin typeface="Palatino-Bold"/>
              </a:rPr>
              <a:t>A </a:t>
            </a:r>
            <a:r>
              <a:rPr lang="en-AU" sz="3200" dirty="0" err="1">
                <a:latin typeface="Palatino-Light"/>
              </a:rPr>
              <a:t>A</a:t>
            </a:r>
            <a:r>
              <a:rPr lang="en-AU" sz="3200" dirty="0">
                <a:latin typeface="Palatino-Light"/>
              </a:rPr>
              <a:t> histogram is used for numerical (continuous) data</a:t>
            </a:r>
          </a:p>
          <a:p>
            <a:r>
              <a:rPr lang="en-AU" sz="3200" b="1" dirty="0">
                <a:latin typeface="Palatino-Bold"/>
              </a:rPr>
              <a:t>B </a:t>
            </a:r>
            <a:r>
              <a:rPr lang="en-AU" sz="3200" dirty="0">
                <a:latin typeface="Palatino-Light"/>
              </a:rPr>
              <a:t>A bar chart is used for categorical (nominal) data</a:t>
            </a:r>
          </a:p>
          <a:p>
            <a:r>
              <a:rPr lang="en-AU" sz="3200" b="1" dirty="0">
                <a:latin typeface="Palatino-Bold"/>
              </a:rPr>
              <a:t>C </a:t>
            </a:r>
            <a:r>
              <a:rPr lang="en-AU" sz="3200" dirty="0">
                <a:latin typeface="Palatino-Light"/>
              </a:rPr>
              <a:t>A histogram is used for numerical (discrete) data</a:t>
            </a:r>
          </a:p>
          <a:p>
            <a:r>
              <a:rPr lang="en-AU" sz="3200" b="1" dirty="0">
                <a:latin typeface="Palatino-Bold"/>
              </a:rPr>
              <a:t>D </a:t>
            </a:r>
            <a:r>
              <a:rPr lang="en-AU" sz="3200" dirty="0">
                <a:latin typeface="Palatino-Light"/>
              </a:rPr>
              <a:t>A frequency diagram can be used for numerical (discrete or grouped discrete) data</a:t>
            </a:r>
          </a:p>
          <a:p>
            <a:r>
              <a:rPr lang="en-AU" sz="3200" b="1" dirty="0">
                <a:latin typeface="Palatino-Bold"/>
              </a:rPr>
              <a:t>E </a:t>
            </a:r>
            <a:r>
              <a:rPr lang="en-AU" sz="3200" dirty="0">
                <a:latin typeface="Palatino-Light"/>
              </a:rPr>
              <a:t>A bar chart should never be used for numerical data</a:t>
            </a:r>
            <a:endParaRPr lang="en-AU" sz="3200" dirty="0"/>
          </a:p>
        </p:txBody>
      </p:sp>
    </p:spTree>
    <p:extLst>
      <p:ext uri="{BB962C8B-B14F-4D97-AF65-F5344CB8AC3E}">
        <p14:creationId xmlns:p14="http://schemas.microsoft.com/office/powerpoint/2010/main" val="420583962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Chart 3"/>
          <p:cNvGraphicFramePr/>
          <p:nvPr>
            <p:extLst>
              <p:ext uri="{D42A27DB-BD31-4B8C-83A1-F6EECF244321}">
                <p14:modId xmlns:p14="http://schemas.microsoft.com/office/powerpoint/2010/main" val="2488402707"/>
              </p:ext>
            </p:extLst>
          </p:nvPr>
        </p:nvGraphicFramePr>
        <p:xfrm>
          <a:off x="2032000" y="719666"/>
          <a:ext cx="8128000" cy="541866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63684112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p:nvPr/>
        </p:nvPicPr>
        <p:blipFill>
          <a:blip r:embed="rId2">
            <a:extLst>
              <a:ext uri="{28A0092B-C50C-407E-A947-70E740481C1C}">
                <a14:useLocalDpi xmlns:a14="http://schemas.microsoft.com/office/drawing/2010/main" val="0"/>
              </a:ext>
            </a:extLst>
          </a:blip>
          <a:srcRect/>
          <a:stretch>
            <a:fillRect/>
          </a:stretch>
        </p:blipFill>
        <p:spPr bwMode="auto">
          <a:xfrm>
            <a:off x="2382591" y="656823"/>
            <a:ext cx="6890198" cy="4610636"/>
          </a:xfrm>
          <a:prstGeom prst="rect">
            <a:avLst/>
          </a:prstGeom>
          <a:noFill/>
          <a:ln>
            <a:noFill/>
          </a:ln>
        </p:spPr>
      </p:pic>
    </p:spTree>
    <p:extLst>
      <p:ext uri="{BB962C8B-B14F-4D97-AF65-F5344CB8AC3E}">
        <p14:creationId xmlns:p14="http://schemas.microsoft.com/office/powerpoint/2010/main" val="263430614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 name="Rectangle 41"/>
          <p:cNvSpPr>
            <a:spLocks noChangeArrowheads="1"/>
          </p:cNvSpPr>
          <p:nvPr/>
        </p:nvSpPr>
        <p:spPr bwMode="auto">
          <a:xfrm>
            <a:off x="0" y="535117"/>
            <a:ext cx="19189659" cy="26161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AU" altLang="en-US" sz="1100" b="0" i="0" u="none" strike="noStrike" cap="none" normalizeH="0" baseline="0" smtClean="0">
                <a:ln>
                  <a:noFill/>
                </a:ln>
                <a:solidFill>
                  <a:schemeClr val="tx1"/>
                </a:solidFill>
                <a:effectLst/>
                <a:latin typeface="Calibri" panose="020F0502020204030204" pitchFamily="34" charset="0"/>
                <a:ea typeface="MS Mincho" panose="02020609040205080304" pitchFamily="49" charset="-128"/>
                <a:cs typeface="Times New Roman" panose="02020603050405020304" pitchFamily="18" charset="0"/>
              </a:rPr>
              <a:t>           </a:t>
            </a:r>
            <a:endParaRPr kumimoji="0" lang="en-AU" altLang="en-US" sz="1800" b="0" i="0" u="none" strike="noStrike" cap="none" normalizeH="0" baseline="0" smtClean="0">
              <a:ln>
                <a:noFill/>
              </a:ln>
              <a:solidFill>
                <a:schemeClr val="tx1"/>
              </a:solidFill>
              <a:effectLst/>
              <a:latin typeface="Arial" panose="020B0604020202020204" pitchFamily="34" charset="0"/>
            </a:endParaRPr>
          </a:p>
        </p:txBody>
      </p:sp>
      <p:pic>
        <p:nvPicPr>
          <p:cNvPr id="45" name="Picture 44"/>
          <p:cNvPicPr/>
          <p:nvPr/>
        </p:nvPicPr>
        <p:blipFill>
          <a:blip r:embed="rId2">
            <a:lum contrast="40000"/>
            <a:extLst>
              <a:ext uri="{28A0092B-C50C-407E-A947-70E740481C1C}">
                <a14:useLocalDpi xmlns:a14="http://schemas.microsoft.com/office/drawing/2010/main" val="0"/>
              </a:ext>
            </a:extLst>
          </a:blip>
          <a:srcRect/>
          <a:stretch>
            <a:fillRect/>
          </a:stretch>
        </p:blipFill>
        <p:spPr bwMode="auto">
          <a:xfrm>
            <a:off x="609599" y="1325217"/>
            <a:ext cx="10788098" cy="8054898"/>
          </a:xfrm>
          <a:prstGeom prst="rect">
            <a:avLst/>
          </a:prstGeom>
          <a:ln w="228600" cap="sq" cmpd="thickThin">
            <a:solidFill>
              <a:srgbClr val="000000"/>
            </a:solidFill>
            <a:prstDash val="solid"/>
            <a:miter lim="800000"/>
          </a:ln>
          <a:effectLst>
            <a:innerShdw blurRad="76200">
              <a:srgbClr val="000000"/>
            </a:innerShdw>
          </a:effectLst>
        </p:spPr>
      </p:pic>
      <p:sp>
        <p:nvSpPr>
          <p:cNvPr id="2049" name="Rectangle 42"/>
          <p:cNvSpPr>
            <a:spLocks noChangeArrowheads="1"/>
          </p:cNvSpPr>
          <p:nvPr/>
        </p:nvSpPr>
        <p:spPr bwMode="auto">
          <a:xfrm>
            <a:off x="0" y="5971347"/>
            <a:ext cx="19189659"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endParaRPr lang="en-AU"/>
          </a:p>
        </p:txBody>
      </p:sp>
    </p:spTree>
    <p:extLst>
      <p:ext uri="{BB962C8B-B14F-4D97-AF65-F5344CB8AC3E}">
        <p14:creationId xmlns:p14="http://schemas.microsoft.com/office/powerpoint/2010/main" val="282242014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811369" y="565322"/>
            <a:ext cx="10856889" cy="2585323"/>
          </a:xfrm>
          <a:prstGeom prst="rect">
            <a:avLst/>
          </a:prstGeom>
        </p:spPr>
        <p:txBody>
          <a:bodyPr wrap="square">
            <a:spAutoFit/>
          </a:bodyPr>
          <a:lstStyle/>
          <a:p>
            <a:r>
              <a:rPr lang="en-AU" sz="3600" dirty="0">
                <a:latin typeface="Palatino-Light"/>
              </a:rPr>
              <a:t>Depending on the data type, we can use different types of display. </a:t>
            </a:r>
            <a:r>
              <a:rPr lang="en-AU" sz="3600" dirty="0" smtClean="0">
                <a:latin typeface="Palatino-Light"/>
              </a:rPr>
              <a:t>When dealing </a:t>
            </a:r>
            <a:r>
              <a:rPr lang="en-AU" sz="3600" dirty="0">
                <a:latin typeface="Palatino-Light"/>
              </a:rPr>
              <a:t>with </a:t>
            </a:r>
            <a:r>
              <a:rPr lang="en-AU" sz="3600" dirty="0" smtClean="0">
                <a:latin typeface="Palatino-Light"/>
              </a:rPr>
              <a:t>categorical (nominal</a:t>
            </a:r>
            <a:r>
              <a:rPr lang="en-AU" sz="3600" dirty="0">
                <a:latin typeface="Palatino-Light"/>
              </a:rPr>
              <a:t>) data we often use </a:t>
            </a:r>
            <a:r>
              <a:rPr lang="en-AU" sz="3600" dirty="0" smtClean="0">
                <a:latin typeface="Palatino-Light"/>
              </a:rPr>
              <a:t>a </a:t>
            </a:r>
            <a:r>
              <a:rPr lang="en-AU" sz="3600" b="1" dirty="0" smtClean="0">
                <a:latin typeface="Palatino-Bold"/>
              </a:rPr>
              <a:t>bar chart</a:t>
            </a:r>
          </a:p>
          <a:p>
            <a:endParaRPr lang="en-AU" sz="3600" b="1" dirty="0">
              <a:latin typeface="Palatino-Bold"/>
            </a:endParaRPr>
          </a:p>
          <a:p>
            <a:r>
              <a:rPr lang="en-AU" dirty="0">
                <a:latin typeface="Palatino-Light"/>
              </a:rPr>
              <a:t>.</a:t>
            </a:r>
            <a:endParaRPr lang="en-AU" dirty="0"/>
          </a:p>
        </p:txBody>
      </p:sp>
      <p:pic>
        <p:nvPicPr>
          <p:cNvPr id="3" name="Picture 2"/>
          <p:cNvPicPr>
            <a:picLocks noChangeAspect="1"/>
          </p:cNvPicPr>
          <p:nvPr/>
        </p:nvPicPr>
        <p:blipFill>
          <a:blip r:embed="rId2"/>
          <a:stretch>
            <a:fillRect/>
          </a:stretch>
        </p:blipFill>
        <p:spPr>
          <a:xfrm>
            <a:off x="193183" y="2389032"/>
            <a:ext cx="6709893" cy="4417453"/>
          </a:xfrm>
          <a:prstGeom prst="rect">
            <a:avLst/>
          </a:prstGeom>
        </p:spPr>
      </p:pic>
      <p:sp>
        <p:nvSpPr>
          <p:cNvPr id="4" name="TextBox 3"/>
          <p:cNvSpPr txBox="1"/>
          <p:nvPr/>
        </p:nvSpPr>
        <p:spPr>
          <a:xfrm flipH="1">
            <a:off x="7345385" y="4494727"/>
            <a:ext cx="4322873" cy="1384995"/>
          </a:xfrm>
          <a:prstGeom prst="rect">
            <a:avLst/>
          </a:prstGeom>
          <a:solidFill>
            <a:srgbClr val="FF0000"/>
          </a:solidFill>
        </p:spPr>
        <p:txBody>
          <a:bodyPr wrap="square" rtlCol="0">
            <a:spAutoFit/>
          </a:bodyPr>
          <a:lstStyle/>
          <a:p>
            <a:r>
              <a:rPr lang="en-AU" sz="2800" dirty="0"/>
              <a:t>A bar chart is used to represent categorical (</a:t>
            </a:r>
            <a:r>
              <a:rPr lang="en-AU" sz="2800" dirty="0" smtClean="0"/>
              <a:t>nominal) data</a:t>
            </a:r>
            <a:r>
              <a:rPr lang="en-AU" sz="2800" dirty="0"/>
              <a:t>.</a:t>
            </a:r>
          </a:p>
        </p:txBody>
      </p:sp>
    </p:spTree>
    <p:extLst>
      <p:ext uri="{BB962C8B-B14F-4D97-AF65-F5344CB8AC3E}">
        <p14:creationId xmlns:p14="http://schemas.microsoft.com/office/powerpoint/2010/main" val="15514968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700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1000"/>
                                        <p:tgtEl>
                                          <p:spTgt spid="4">
                                            <p:txEl>
                                              <p:pRg st="0" end="0"/>
                                            </p:txEl>
                                          </p:spTgt>
                                        </p:tgtEl>
                                      </p:cBhvr>
                                    </p:animEffect>
                                    <p:anim calcmode="lin" valueType="num">
                                      <p:cBhvr>
                                        <p:cTn id="8" dur="1000" fill="hold"/>
                                        <p:tgtEl>
                                          <p:spTgt spid="4">
                                            <p:txEl>
                                              <p:pRg st="0" end="0"/>
                                            </p:txEl>
                                          </p:spTgt>
                                        </p:tgtEl>
                                        <p:attrNameLst>
                                          <p:attrName>ppt_x</p:attrName>
                                        </p:attrNameLst>
                                      </p:cBhvr>
                                      <p:tavLst>
                                        <p:tav tm="0">
                                          <p:val>
                                            <p:strVal val="#ppt_x"/>
                                          </p:val>
                                        </p:tav>
                                        <p:tav tm="100000">
                                          <p:val>
                                            <p:strVal val="#ppt_x"/>
                                          </p:val>
                                        </p:tav>
                                      </p:tavLst>
                                    </p:anim>
                                    <p:anim calcmode="lin" valueType="num">
                                      <p:cBhvr>
                                        <p:cTn id="9" dur="1000" fill="hold"/>
                                        <p:tgtEl>
                                          <p:spTgt spid="4">
                                            <p:txEl>
                                              <p:pRg st="0" end="0"/>
                                            </p:txEl>
                                          </p:spTgt>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618186" y="462085"/>
            <a:ext cx="11243256" cy="2062103"/>
          </a:xfrm>
          <a:prstGeom prst="rect">
            <a:avLst/>
          </a:prstGeom>
        </p:spPr>
        <p:txBody>
          <a:bodyPr wrap="square">
            <a:spAutoFit/>
          </a:bodyPr>
          <a:lstStyle/>
          <a:p>
            <a:r>
              <a:rPr lang="en-AU" sz="3200" dirty="0">
                <a:latin typeface="Palatino-Light"/>
              </a:rPr>
              <a:t>Another means of displaying categorical data is to use a</a:t>
            </a:r>
          </a:p>
          <a:p>
            <a:r>
              <a:rPr lang="en-AU" sz="3200" b="1" dirty="0">
                <a:latin typeface="Palatino-Bold"/>
              </a:rPr>
              <a:t>divided bar </a:t>
            </a:r>
            <a:r>
              <a:rPr lang="en-AU" sz="3200" b="1" dirty="0" smtClean="0">
                <a:latin typeface="Palatino-Bold"/>
              </a:rPr>
              <a:t>chart</a:t>
            </a:r>
            <a:r>
              <a:rPr lang="en-AU" sz="3200" dirty="0" smtClean="0">
                <a:latin typeface="Palatino-Light"/>
              </a:rPr>
              <a:t>. </a:t>
            </a:r>
            <a:r>
              <a:rPr lang="en-AU" sz="3200" dirty="0">
                <a:latin typeface="Palatino-Light"/>
              </a:rPr>
              <a:t>These are </a:t>
            </a:r>
            <a:r>
              <a:rPr lang="en-AU" sz="3200" dirty="0" smtClean="0">
                <a:latin typeface="Palatino-Light"/>
              </a:rPr>
              <a:t>also called </a:t>
            </a:r>
            <a:r>
              <a:rPr lang="en-AU" sz="3200" b="1" dirty="0" smtClean="0">
                <a:latin typeface="Palatino-Bold"/>
              </a:rPr>
              <a:t>stacked bar charts </a:t>
            </a:r>
            <a:r>
              <a:rPr lang="en-AU" sz="3200" dirty="0" smtClean="0">
                <a:latin typeface="Palatino-Light"/>
              </a:rPr>
              <a:t>or </a:t>
            </a:r>
            <a:r>
              <a:rPr lang="en-AU" sz="3200" b="1" dirty="0" smtClean="0">
                <a:latin typeface="Palatino-Bold"/>
              </a:rPr>
              <a:t>segmented </a:t>
            </a:r>
            <a:r>
              <a:rPr lang="en-AU" sz="3200" b="1" dirty="0">
                <a:latin typeface="Palatino-Bold"/>
              </a:rPr>
              <a:t>bar </a:t>
            </a:r>
            <a:r>
              <a:rPr lang="en-AU" sz="3200" b="1" dirty="0" smtClean="0">
                <a:latin typeface="Palatino-Bold"/>
              </a:rPr>
              <a:t>charts </a:t>
            </a:r>
            <a:r>
              <a:rPr lang="en-AU" sz="3200" dirty="0" smtClean="0">
                <a:latin typeface="Palatino-Light"/>
              </a:rPr>
              <a:t>and </a:t>
            </a:r>
            <a:r>
              <a:rPr lang="en-AU" sz="3200" dirty="0">
                <a:latin typeface="Palatino-Light"/>
              </a:rPr>
              <a:t>are really </a:t>
            </a:r>
            <a:r>
              <a:rPr lang="en-AU" sz="3200" dirty="0" smtClean="0">
                <a:latin typeface="Palatino-Light"/>
              </a:rPr>
              <a:t>sector (pie</a:t>
            </a:r>
            <a:r>
              <a:rPr lang="en-AU" sz="3200" dirty="0">
                <a:latin typeface="Palatino-Light"/>
              </a:rPr>
              <a:t>) graphs </a:t>
            </a:r>
            <a:r>
              <a:rPr lang="en-AU" sz="3200" dirty="0" smtClean="0">
                <a:latin typeface="Palatino-Light"/>
              </a:rPr>
              <a:t>presented in </a:t>
            </a:r>
            <a:r>
              <a:rPr lang="en-AU" sz="3200" dirty="0">
                <a:latin typeface="Palatino-Light"/>
              </a:rPr>
              <a:t>a rectangular format.</a:t>
            </a:r>
            <a:endParaRPr lang="en-AU" sz="3200" dirty="0"/>
          </a:p>
        </p:txBody>
      </p:sp>
      <p:pic>
        <p:nvPicPr>
          <p:cNvPr id="3" name="Picture 2"/>
          <p:cNvPicPr>
            <a:picLocks noChangeAspect="1"/>
          </p:cNvPicPr>
          <p:nvPr/>
        </p:nvPicPr>
        <p:blipFill>
          <a:blip r:embed="rId2"/>
          <a:stretch>
            <a:fillRect/>
          </a:stretch>
        </p:blipFill>
        <p:spPr>
          <a:xfrm>
            <a:off x="2936383" y="2524188"/>
            <a:ext cx="5988676" cy="4333812"/>
          </a:xfrm>
          <a:prstGeom prst="rect">
            <a:avLst/>
          </a:prstGeom>
        </p:spPr>
      </p:pic>
    </p:spTree>
    <p:extLst>
      <p:ext uri="{BB962C8B-B14F-4D97-AF65-F5344CB8AC3E}">
        <p14:creationId xmlns:p14="http://schemas.microsoft.com/office/powerpoint/2010/main" val="170818286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167425" y="356092"/>
            <a:ext cx="11758412" cy="1077218"/>
          </a:xfrm>
          <a:prstGeom prst="rect">
            <a:avLst/>
          </a:prstGeom>
        </p:spPr>
        <p:txBody>
          <a:bodyPr wrap="square">
            <a:spAutoFit/>
          </a:bodyPr>
          <a:lstStyle/>
          <a:p>
            <a:r>
              <a:rPr lang="en-AU" sz="3200" dirty="0">
                <a:latin typeface="Palatino-Light"/>
              </a:rPr>
              <a:t>We can also draw what is known as </a:t>
            </a:r>
            <a:r>
              <a:rPr lang="en-AU" sz="3200" dirty="0" smtClean="0">
                <a:latin typeface="Palatino-Light"/>
              </a:rPr>
              <a:t>a </a:t>
            </a:r>
            <a:r>
              <a:rPr lang="en-AU" sz="3200" b="1" dirty="0" err="1" smtClean="0">
                <a:latin typeface="Palatino-Bold"/>
              </a:rPr>
              <a:t>percentaged</a:t>
            </a:r>
            <a:r>
              <a:rPr lang="en-AU" sz="3200" b="1" dirty="0" smtClean="0">
                <a:latin typeface="Palatino-Bold"/>
              </a:rPr>
              <a:t> segmented </a:t>
            </a:r>
            <a:r>
              <a:rPr lang="en-AU" sz="3200" b="1" dirty="0">
                <a:latin typeface="Palatino-Bold"/>
              </a:rPr>
              <a:t>bar </a:t>
            </a:r>
            <a:r>
              <a:rPr lang="en-AU" sz="3200" b="1" dirty="0" smtClean="0">
                <a:latin typeface="Palatino-Bold"/>
              </a:rPr>
              <a:t>chart </a:t>
            </a:r>
            <a:r>
              <a:rPr lang="en-AU" sz="3200" dirty="0" smtClean="0">
                <a:latin typeface="Palatino-Light"/>
              </a:rPr>
              <a:t>. </a:t>
            </a:r>
            <a:r>
              <a:rPr lang="en-AU" sz="3200" dirty="0">
                <a:latin typeface="Palatino-Light"/>
              </a:rPr>
              <a:t>In this case, </a:t>
            </a:r>
            <a:r>
              <a:rPr lang="en-AU" sz="3200" dirty="0" smtClean="0">
                <a:latin typeface="Palatino-Light"/>
              </a:rPr>
              <a:t>the height </a:t>
            </a:r>
            <a:r>
              <a:rPr lang="en-AU" sz="3200" dirty="0">
                <a:latin typeface="Palatino-Light"/>
              </a:rPr>
              <a:t>of the bar </a:t>
            </a:r>
            <a:r>
              <a:rPr lang="en-AU" sz="3200" dirty="0" smtClean="0">
                <a:latin typeface="Palatino-Light"/>
              </a:rPr>
              <a:t>is 100</a:t>
            </a:r>
            <a:r>
              <a:rPr lang="en-AU" sz="3200" dirty="0">
                <a:latin typeface="Palatino-Light"/>
              </a:rPr>
              <a:t>%.</a:t>
            </a:r>
            <a:endParaRPr lang="en-AU" sz="3200" dirty="0"/>
          </a:p>
        </p:txBody>
      </p:sp>
      <p:pic>
        <p:nvPicPr>
          <p:cNvPr id="3" name="Picture 2"/>
          <p:cNvPicPr>
            <a:picLocks noChangeAspect="1"/>
          </p:cNvPicPr>
          <p:nvPr/>
        </p:nvPicPr>
        <p:blipFill>
          <a:blip r:embed="rId2"/>
          <a:stretch>
            <a:fillRect/>
          </a:stretch>
        </p:blipFill>
        <p:spPr>
          <a:xfrm>
            <a:off x="2601531" y="1596979"/>
            <a:ext cx="6941713" cy="4765183"/>
          </a:xfrm>
          <a:prstGeom prst="rect">
            <a:avLst/>
          </a:prstGeom>
        </p:spPr>
      </p:pic>
    </p:spTree>
    <p:extLst>
      <p:ext uri="{BB962C8B-B14F-4D97-AF65-F5344CB8AC3E}">
        <p14:creationId xmlns:p14="http://schemas.microsoft.com/office/powerpoint/2010/main" val="38935810"/>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231819" y="526685"/>
            <a:ext cx="11526591" cy="1846659"/>
          </a:xfrm>
          <a:prstGeom prst="rect">
            <a:avLst/>
          </a:prstGeom>
        </p:spPr>
        <p:txBody>
          <a:bodyPr wrap="square">
            <a:spAutoFit/>
          </a:bodyPr>
          <a:lstStyle/>
          <a:p>
            <a:r>
              <a:rPr lang="en-AU" sz="3200" dirty="0">
                <a:latin typeface="Palatino-Light"/>
              </a:rPr>
              <a:t>We should not use a bar chart when dealing </a:t>
            </a:r>
            <a:r>
              <a:rPr lang="en-AU" sz="3200" dirty="0" smtClean="0">
                <a:latin typeface="Palatino-Light"/>
              </a:rPr>
              <a:t>with numerical </a:t>
            </a:r>
            <a:r>
              <a:rPr lang="en-AU" sz="3200" dirty="0">
                <a:latin typeface="Palatino-Light"/>
              </a:rPr>
              <a:t>data. Instead, when we </a:t>
            </a:r>
            <a:r>
              <a:rPr lang="en-AU" sz="3200" dirty="0" smtClean="0">
                <a:latin typeface="Palatino-Light"/>
              </a:rPr>
              <a:t>have discrete </a:t>
            </a:r>
            <a:r>
              <a:rPr lang="en-AU" sz="3200" dirty="0">
                <a:latin typeface="Palatino-Light"/>
              </a:rPr>
              <a:t>data we </a:t>
            </a:r>
            <a:r>
              <a:rPr lang="en-AU" sz="3200" dirty="0" smtClean="0">
                <a:latin typeface="Palatino-Light"/>
              </a:rPr>
              <a:t>an </a:t>
            </a:r>
            <a:r>
              <a:rPr lang="en-AU" sz="3200" dirty="0">
                <a:latin typeface="Palatino-Light"/>
              </a:rPr>
              <a:t>draw </a:t>
            </a:r>
            <a:r>
              <a:rPr lang="en-AU" sz="3200" dirty="0" smtClean="0">
                <a:latin typeface="Palatino-Light"/>
              </a:rPr>
              <a:t>a        </a:t>
            </a:r>
            <a:r>
              <a:rPr lang="en-AU" sz="3200" b="1" dirty="0" smtClean="0">
                <a:latin typeface="Palatino-Bold"/>
              </a:rPr>
              <a:t>frequency </a:t>
            </a:r>
            <a:r>
              <a:rPr lang="en-AU" sz="3200" b="1" dirty="0">
                <a:latin typeface="Palatino-Bold"/>
              </a:rPr>
              <a:t>diagram</a:t>
            </a:r>
          </a:p>
          <a:p>
            <a:r>
              <a:rPr lang="en-AU" dirty="0">
                <a:latin typeface="Palatino-Light"/>
              </a:rPr>
              <a:t>.</a:t>
            </a:r>
            <a:endParaRPr lang="en-AU" dirty="0"/>
          </a:p>
        </p:txBody>
      </p:sp>
      <p:pic>
        <p:nvPicPr>
          <p:cNvPr id="3" name="Picture 2"/>
          <p:cNvPicPr>
            <a:picLocks noChangeAspect="1"/>
          </p:cNvPicPr>
          <p:nvPr/>
        </p:nvPicPr>
        <p:blipFill>
          <a:blip r:embed="rId2"/>
          <a:stretch>
            <a:fillRect/>
          </a:stretch>
        </p:blipFill>
        <p:spPr>
          <a:xfrm>
            <a:off x="231819" y="2210449"/>
            <a:ext cx="7122017" cy="4486566"/>
          </a:xfrm>
          <a:prstGeom prst="rect">
            <a:avLst/>
          </a:prstGeom>
        </p:spPr>
      </p:pic>
      <p:sp>
        <p:nvSpPr>
          <p:cNvPr id="4" name="TextBox 3"/>
          <p:cNvSpPr txBox="1"/>
          <p:nvPr/>
        </p:nvSpPr>
        <p:spPr>
          <a:xfrm>
            <a:off x="7688687" y="3837904"/>
            <a:ext cx="4069723" cy="2246769"/>
          </a:xfrm>
          <a:prstGeom prst="rect">
            <a:avLst/>
          </a:prstGeom>
          <a:solidFill>
            <a:srgbClr val="D60093"/>
          </a:solidFill>
        </p:spPr>
        <p:txBody>
          <a:bodyPr wrap="square" rtlCol="0">
            <a:spAutoFit/>
          </a:bodyPr>
          <a:lstStyle/>
          <a:p>
            <a:r>
              <a:rPr lang="en-AU" sz="2800" dirty="0"/>
              <a:t>A frequency diagram is used to represent </a:t>
            </a:r>
            <a:r>
              <a:rPr lang="en-AU" sz="2800" dirty="0" smtClean="0"/>
              <a:t>numerical (discrete</a:t>
            </a:r>
            <a:r>
              <a:rPr lang="en-AU" sz="2800" dirty="0"/>
              <a:t>) data whether it is discrete or grouped</a:t>
            </a:r>
            <a:r>
              <a:rPr lang="en-AU" dirty="0"/>
              <a:t>.</a:t>
            </a:r>
          </a:p>
        </p:txBody>
      </p:sp>
    </p:spTree>
    <p:extLst>
      <p:ext uri="{BB962C8B-B14F-4D97-AF65-F5344CB8AC3E}">
        <p14:creationId xmlns:p14="http://schemas.microsoft.com/office/powerpoint/2010/main" val="21346739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700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304371"/>
            <a:ext cx="12192000" cy="2062103"/>
          </a:xfrm>
          <a:prstGeom prst="rect">
            <a:avLst/>
          </a:prstGeom>
          <a:solidFill>
            <a:srgbClr val="FF0000"/>
          </a:solidFill>
        </p:spPr>
        <p:txBody>
          <a:bodyPr wrap="square">
            <a:spAutoFit/>
          </a:bodyPr>
          <a:lstStyle/>
          <a:p>
            <a:r>
              <a:rPr lang="en-AU" sz="3200" dirty="0">
                <a:latin typeface="Palatino-Light"/>
              </a:rPr>
              <a:t>When we have a relatively small discrete data set we often represent it as </a:t>
            </a:r>
            <a:r>
              <a:rPr lang="en-AU" sz="3200" dirty="0" smtClean="0">
                <a:latin typeface="Palatino-Light"/>
              </a:rPr>
              <a:t>a </a:t>
            </a:r>
            <a:r>
              <a:rPr lang="en-AU" sz="3200" b="1" dirty="0" err="1" smtClean="0">
                <a:latin typeface="Palatino-Bold"/>
              </a:rPr>
              <a:t>stemplot</a:t>
            </a:r>
            <a:r>
              <a:rPr lang="en-AU" sz="3200" b="1" dirty="0" smtClean="0">
                <a:latin typeface="Palatino-Bold"/>
              </a:rPr>
              <a:t>  </a:t>
            </a:r>
            <a:r>
              <a:rPr lang="en-AU" sz="3200" dirty="0" smtClean="0">
                <a:latin typeface="Palatino-Light"/>
              </a:rPr>
              <a:t>(or stem-and-leaf </a:t>
            </a:r>
            <a:r>
              <a:rPr lang="en-AU" sz="3200" dirty="0">
                <a:latin typeface="Palatino-Light"/>
              </a:rPr>
              <a:t>plot). This type of display preserves all of the information </a:t>
            </a:r>
            <a:r>
              <a:rPr lang="en-AU" sz="3200" dirty="0" smtClean="0">
                <a:latin typeface="Palatino-Light"/>
              </a:rPr>
              <a:t>collected </a:t>
            </a:r>
            <a:r>
              <a:rPr lang="en-AU" sz="3200" dirty="0">
                <a:latin typeface="Palatino-Light"/>
              </a:rPr>
              <a:t>in the </a:t>
            </a:r>
            <a:r>
              <a:rPr lang="en-AU" sz="3200" dirty="0" smtClean="0">
                <a:latin typeface="Palatino-Light"/>
              </a:rPr>
              <a:t>data set and </a:t>
            </a:r>
            <a:r>
              <a:rPr lang="en-AU" sz="3200" dirty="0">
                <a:latin typeface="Palatino-Light"/>
              </a:rPr>
              <a:t>gives a useful pictorial representation of the data set as well.</a:t>
            </a:r>
            <a:endParaRPr lang="en-AU" sz="3200" dirty="0"/>
          </a:p>
        </p:txBody>
      </p:sp>
      <p:pic>
        <p:nvPicPr>
          <p:cNvPr id="3" name="Picture 2"/>
          <p:cNvPicPr>
            <a:picLocks noChangeAspect="1"/>
          </p:cNvPicPr>
          <p:nvPr/>
        </p:nvPicPr>
        <p:blipFill>
          <a:blip r:embed="rId2"/>
          <a:stretch>
            <a:fillRect/>
          </a:stretch>
        </p:blipFill>
        <p:spPr>
          <a:xfrm>
            <a:off x="0" y="2366474"/>
            <a:ext cx="7353837" cy="4345360"/>
          </a:xfrm>
          <a:prstGeom prst="rect">
            <a:avLst/>
          </a:prstGeom>
        </p:spPr>
      </p:pic>
      <p:sp>
        <p:nvSpPr>
          <p:cNvPr id="4" name="TextBox 3"/>
          <p:cNvSpPr txBox="1"/>
          <p:nvPr/>
        </p:nvSpPr>
        <p:spPr>
          <a:xfrm>
            <a:off x="7714445" y="3322749"/>
            <a:ext cx="4159876" cy="3046988"/>
          </a:xfrm>
          <a:prstGeom prst="rect">
            <a:avLst/>
          </a:prstGeom>
          <a:solidFill>
            <a:srgbClr val="FFFF00"/>
          </a:solidFill>
        </p:spPr>
        <p:txBody>
          <a:bodyPr wrap="square" rtlCol="0">
            <a:spAutoFit/>
          </a:bodyPr>
          <a:lstStyle/>
          <a:p>
            <a:r>
              <a:rPr lang="en-AU" dirty="0" smtClean="0"/>
              <a:t> </a:t>
            </a:r>
            <a:r>
              <a:rPr lang="en-AU" sz="2400" dirty="0"/>
              <a:t>In a stem-and-leaf diagram, the leaf is the </a:t>
            </a:r>
            <a:r>
              <a:rPr lang="en-AU" sz="2400" dirty="0" smtClean="0"/>
              <a:t>units value </a:t>
            </a:r>
            <a:r>
              <a:rPr lang="en-AU" sz="2400" dirty="0"/>
              <a:t>of the individual datum value and the stem is </a:t>
            </a:r>
            <a:r>
              <a:rPr lang="en-AU" sz="2400" dirty="0" smtClean="0"/>
              <a:t>the other </a:t>
            </a:r>
            <a:r>
              <a:rPr lang="en-AU" sz="2400" dirty="0"/>
              <a:t>part of the number. The advantage with a </a:t>
            </a:r>
            <a:r>
              <a:rPr lang="en-AU" sz="2400" dirty="0" smtClean="0"/>
              <a:t>stem-and-leaf </a:t>
            </a:r>
            <a:r>
              <a:rPr lang="en-AU" sz="2400" dirty="0"/>
              <a:t>diagram is that it does not lose any of </a:t>
            </a:r>
            <a:r>
              <a:rPr lang="en-AU" sz="2400" dirty="0" smtClean="0"/>
              <a:t>the detail </a:t>
            </a:r>
            <a:r>
              <a:rPr lang="en-AU" sz="2400" dirty="0"/>
              <a:t>in the data.</a:t>
            </a:r>
          </a:p>
        </p:txBody>
      </p:sp>
    </p:spTree>
    <p:extLst>
      <p:ext uri="{BB962C8B-B14F-4D97-AF65-F5344CB8AC3E}">
        <p14:creationId xmlns:p14="http://schemas.microsoft.com/office/powerpoint/2010/main" val="130871655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nodeType="clickEffect">
                                  <p:stCondLst>
                                    <p:cond delay="700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barn(inVertical)">
                                      <p:cBhvr>
                                        <p:cTn id="7" dur="1000"/>
                                        <p:tgtEl>
                                          <p:spTgt spid="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248</TotalTime>
  <Words>462</Words>
  <Application>Microsoft Office PowerPoint</Application>
  <PresentationFormat>Widescreen</PresentationFormat>
  <Paragraphs>30</Paragraphs>
  <Slides>15</Slides>
  <Notes>1</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15</vt:i4>
      </vt:variant>
    </vt:vector>
  </HeadingPairs>
  <TitlesOfParts>
    <vt:vector size="23" baseType="lpstr">
      <vt:lpstr>MS Mincho</vt:lpstr>
      <vt:lpstr>Palatino-Bold</vt:lpstr>
      <vt:lpstr>Palatino-Light</vt:lpstr>
      <vt:lpstr>Arial</vt:lpstr>
      <vt:lpstr>Calibri</vt:lpstr>
      <vt:lpstr>Calibri Light</vt:lpstr>
      <vt:lpstr>Times New Roman</vt:lpstr>
      <vt:lpstr>Office Theme</vt:lpstr>
      <vt:lpstr>DATA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DEECD</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DATA</dc:title>
  <dc:creator>Tim Carroll</dc:creator>
  <cp:lastModifiedBy>Tim Carroll</cp:lastModifiedBy>
  <cp:revision>22</cp:revision>
  <dcterms:created xsi:type="dcterms:W3CDTF">2014-07-12T09:42:48Z</dcterms:created>
  <dcterms:modified xsi:type="dcterms:W3CDTF">2014-07-18T03:15:36Z</dcterms:modified>
</cp:coreProperties>
</file>